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8" r:id="rId1"/>
  </p:sldMasterIdLst>
  <p:notesMasterIdLst>
    <p:notesMasterId r:id="rId20"/>
  </p:notesMasterIdLst>
  <p:sldIdLst>
    <p:sldId id="291" r:id="rId2"/>
    <p:sldId id="292" r:id="rId3"/>
    <p:sldId id="293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311" r:id="rId12"/>
    <p:sldId id="312" r:id="rId13"/>
    <p:sldId id="313" r:id="rId14"/>
    <p:sldId id="314" r:id="rId15"/>
    <p:sldId id="315" r:id="rId16"/>
    <p:sldId id="309" r:id="rId17"/>
    <p:sldId id="310" r:id="rId18"/>
    <p:sldId id="290" r:id="rId19"/>
  </p:sldIdLst>
  <p:sldSz cx="9144000" cy="5143500" type="screen16x9"/>
  <p:notesSz cx="6858000" cy="9144000"/>
  <p:embeddedFontLst>
    <p:embeddedFont>
      <p:font typeface="Cinema" panose="020B0604020202020204" charset="-78"/>
      <p:regular r:id="rId21"/>
    </p:embeddedFont>
    <p:embeddedFont>
      <p:font typeface="Comfortaa" panose="020B0604020202020204" charset="0"/>
      <p:regular r:id="rId22"/>
      <p:bold r:id="rId23"/>
    </p:embeddedFont>
    <p:embeddedFont>
      <p:font typeface="Dosis" pitchFamily="2" charset="0"/>
      <p:regular r:id="rId24"/>
      <p:bold r:id="rId25"/>
    </p:embeddedFont>
    <p:embeddedFont>
      <p:font typeface="IRDast Nevis" panose="02000503000000020002" pitchFamily="2" charset="-78"/>
      <p:regular r:id="rId26"/>
    </p:embeddedFont>
    <p:embeddedFont>
      <p:font typeface="MRT_Poster_10" panose="00000700000000000000" pitchFamily="2" charset="-78"/>
      <p:bold r:id="rId27"/>
    </p:embeddedFont>
    <p:embeddedFont>
      <p:font typeface="Quicksand" panose="020B0604020202020204" charset="0"/>
      <p:regular r:id="rId28"/>
      <p:bold r:id="rId29"/>
    </p:embeddedFont>
    <p:embeddedFont>
      <p:font typeface="Vazir" panose="020B0604020202020204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102AE4-2C92-460F-B5B8-6927A8A65C46}">
  <a:tblStyle styleId="{56102AE4-2C92-460F-B5B8-6927A8A65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60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86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>
          <a:extLst>
            <a:ext uri="{FF2B5EF4-FFF2-40B4-BE49-F238E27FC236}">
              <a16:creationId xmlns:a16="http://schemas.microsoft.com/office/drawing/2014/main" id="{B026BACB-720C-E74F-694C-0D08F1A63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>
            <a:extLst>
              <a:ext uri="{FF2B5EF4-FFF2-40B4-BE49-F238E27FC236}">
                <a16:creationId xmlns:a16="http://schemas.microsoft.com/office/drawing/2014/main" id="{16564DE2-A560-6F28-BD3B-82353834A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>
            <a:extLst>
              <a:ext uri="{FF2B5EF4-FFF2-40B4-BE49-F238E27FC236}">
                <a16:creationId xmlns:a16="http://schemas.microsoft.com/office/drawing/2014/main" id="{2BD323B4-5217-B14F-BF9A-1C1EC3383F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50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>
          <a:extLst>
            <a:ext uri="{FF2B5EF4-FFF2-40B4-BE49-F238E27FC236}">
              <a16:creationId xmlns:a16="http://schemas.microsoft.com/office/drawing/2014/main" id="{6F7F6110-A753-CEDB-3B0E-C194F7F80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>
            <a:extLst>
              <a:ext uri="{FF2B5EF4-FFF2-40B4-BE49-F238E27FC236}">
                <a16:creationId xmlns:a16="http://schemas.microsoft.com/office/drawing/2014/main" id="{CA34BC87-609C-A306-3B4B-CB1216C928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>
            <a:extLst>
              <a:ext uri="{FF2B5EF4-FFF2-40B4-BE49-F238E27FC236}">
                <a16:creationId xmlns:a16="http://schemas.microsoft.com/office/drawing/2014/main" id="{91AC0520-DB9A-8498-4DEA-FA85DAC37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0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>
          <a:extLst>
            <a:ext uri="{FF2B5EF4-FFF2-40B4-BE49-F238E27FC236}">
              <a16:creationId xmlns:a16="http://schemas.microsoft.com/office/drawing/2014/main" id="{1454D3C2-CF84-51D2-9E0A-2E5CD370A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>
            <a:extLst>
              <a:ext uri="{FF2B5EF4-FFF2-40B4-BE49-F238E27FC236}">
                <a16:creationId xmlns:a16="http://schemas.microsoft.com/office/drawing/2014/main" id="{A0792611-DA27-0BC1-B642-26DE5D271B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>
            <a:extLst>
              <a:ext uri="{FF2B5EF4-FFF2-40B4-BE49-F238E27FC236}">
                <a16:creationId xmlns:a16="http://schemas.microsoft.com/office/drawing/2014/main" id="{1474B4CA-F1B2-F4BA-B60B-E203387F7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39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>
          <a:extLst>
            <a:ext uri="{FF2B5EF4-FFF2-40B4-BE49-F238E27FC236}">
              <a16:creationId xmlns:a16="http://schemas.microsoft.com/office/drawing/2014/main" id="{C62A2A4A-9BDE-6576-BDC6-1D424AF0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>
            <a:extLst>
              <a:ext uri="{FF2B5EF4-FFF2-40B4-BE49-F238E27FC236}">
                <a16:creationId xmlns:a16="http://schemas.microsoft.com/office/drawing/2014/main" id="{D07A8B2E-9757-9125-02DC-2A37EAC8B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>
            <a:extLst>
              <a:ext uri="{FF2B5EF4-FFF2-40B4-BE49-F238E27FC236}">
                <a16:creationId xmlns:a16="http://schemas.microsoft.com/office/drawing/2014/main" id="{FDC3008D-D701-A86B-45B5-9FD0FB0AC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90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>
          <a:extLst>
            <a:ext uri="{FF2B5EF4-FFF2-40B4-BE49-F238E27FC236}">
              <a16:creationId xmlns:a16="http://schemas.microsoft.com/office/drawing/2014/main" id="{E658DAE8-0991-CF15-8AF6-C76DE3AF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>
            <a:extLst>
              <a:ext uri="{FF2B5EF4-FFF2-40B4-BE49-F238E27FC236}">
                <a16:creationId xmlns:a16="http://schemas.microsoft.com/office/drawing/2014/main" id="{039BEF49-0BBD-7C99-478C-FEF17732C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>
            <a:extLst>
              <a:ext uri="{FF2B5EF4-FFF2-40B4-BE49-F238E27FC236}">
                <a16:creationId xmlns:a16="http://schemas.microsoft.com/office/drawing/2014/main" id="{370489F4-F66C-10BD-63C8-C7AC210F0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81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e74387b5e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e74387b5e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b834cd2f2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b834cd2f2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17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37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70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01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19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35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4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1225" y="1128125"/>
            <a:ext cx="6101700" cy="23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76922" y="-724306"/>
            <a:ext cx="4612127" cy="4612082"/>
            <a:chOff x="3896445" y="840725"/>
            <a:chExt cx="2534275" cy="2534250"/>
          </a:xfrm>
        </p:grpSpPr>
        <p:sp>
          <p:nvSpPr>
            <p:cNvPr id="12" name="Google Shape;12;p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20225" y="4005638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72155" y="-442455"/>
            <a:ext cx="894539" cy="894484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8389499" y="-220663"/>
            <a:ext cx="4053573" cy="4053533"/>
            <a:chOff x="3896445" y="840725"/>
            <a:chExt cx="2534275" cy="2534250"/>
          </a:xfrm>
        </p:grpSpPr>
        <p:sp>
          <p:nvSpPr>
            <p:cNvPr id="76" name="Google Shape;76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-3948389" y="2408844"/>
            <a:ext cx="4612127" cy="4612082"/>
            <a:chOff x="3896445" y="840725"/>
            <a:chExt cx="2534275" cy="2534250"/>
          </a:xfrm>
        </p:grpSpPr>
        <p:sp>
          <p:nvSpPr>
            <p:cNvPr id="80" name="Google Shape;80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10800000" flipH="1">
            <a:off x="7061815" y="4535038"/>
            <a:ext cx="2162798" cy="1206590"/>
            <a:chOff x="7572340" y="2404875"/>
            <a:chExt cx="2162798" cy="1206590"/>
          </a:xfrm>
        </p:grpSpPr>
        <p:sp>
          <p:nvSpPr>
            <p:cNvPr id="84" name="Google Shape;84;p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3794800" y="46993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4448050" y="2339638"/>
            <a:ext cx="39831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448050" y="1406763"/>
            <a:ext cx="398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5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-2910980" y="-1008861"/>
            <a:ext cx="3769734" cy="3769950"/>
            <a:chOff x="3896445" y="840725"/>
            <a:chExt cx="2534275" cy="2534250"/>
          </a:xfrm>
        </p:grpSpPr>
        <p:sp>
          <p:nvSpPr>
            <p:cNvPr id="123" name="Google Shape;12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763725" y="41705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7209815" y="4509563"/>
            <a:ext cx="2162798" cy="1206590"/>
            <a:chOff x="7572340" y="2404875"/>
            <a:chExt cx="2162798" cy="1206590"/>
          </a:xfrm>
        </p:grpSpPr>
        <p:sp>
          <p:nvSpPr>
            <p:cNvPr id="128" name="Google Shape;128;p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4564451" y="-2007248"/>
            <a:ext cx="2808990" cy="2808963"/>
            <a:chOff x="3896445" y="840725"/>
            <a:chExt cx="2534275" cy="2534250"/>
          </a:xfrm>
        </p:grpSpPr>
        <p:sp>
          <p:nvSpPr>
            <p:cNvPr id="133" name="Google Shape;13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6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"/>
          <p:cNvSpPr txBox="1">
            <a:spLocks noGrp="1"/>
          </p:cNvSpPr>
          <p:nvPr>
            <p:ph type="title"/>
          </p:nvPr>
        </p:nvSpPr>
        <p:spPr>
          <a:xfrm>
            <a:off x="2642550" y="532653"/>
            <a:ext cx="38589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Font typeface="Dosis"/>
              <a:buNone/>
              <a:defRPr sz="6500">
                <a:solidFill>
                  <a:srgbClr val="51294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8"/>
          <p:cNvSpPr txBox="1">
            <a:spLocks noGrp="1"/>
          </p:cNvSpPr>
          <p:nvPr>
            <p:ph type="subTitle" idx="1"/>
          </p:nvPr>
        </p:nvSpPr>
        <p:spPr>
          <a:xfrm>
            <a:off x="2642550" y="2094448"/>
            <a:ext cx="38589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630" name="Google Shape;630;p38"/>
          <p:cNvGrpSpPr/>
          <p:nvPr/>
        </p:nvGrpSpPr>
        <p:grpSpPr>
          <a:xfrm>
            <a:off x="-1918237" y="2078791"/>
            <a:ext cx="3642767" cy="3642731"/>
            <a:chOff x="3896445" y="840725"/>
            <a:chExt cx="2534275" cy="2534250"/>
          </a:xfrm>
        </p:grpSpPr>
        <p:sp>
          <p:nvSpPr>
            <p:cNvPr id="631" name="Google Shape;631;p3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8"/>
          <p:cNvSpPr/>
          <p:nvPr/>
        </p:nvSpPr>
        <p:spPr>
          <a:xfrm>
            <a:off x="7629600" y="-650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38"/>
          <p:cNvGrpSpPr/>
          <p:nvPr/>
        </p:nvGrpSpPr>
        <p:grpSpPr>
          <a:xfrm>
            <a:off x="7272265" y="3746588"/>
            <a:ext cx="2162798" cy="1206590"/>
            <a:chOff x="7572340" y="2404875"/>
            <a:chExt cx="2162798" cy="1206590"/>
          </a:xfrm>
        </p:grpSpPr>
        <p:sp>
          <p:nvSpPr>
            <p:cNvPr id="636" name="Google Shape;636;p3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38"/>
          <p:cNvSpPr/>
          <p:nvPr/>
        </p:nvSpPr>
        <p:spPr>
          <a:xfrm>
            <a:off x="8419925" y="1791713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9"/>
          <p:cNvGrpSpPr/>
          <p:nvPr/>
        </p:nvGrpSpPr>
        <p:grpSpPr>
          <a:xfrm>
            <a:off x="-2043068" y="2117364"/>
            <a:ext cx="3026178" cy="3026148"/>
            <a:chOff x="3896445" y="840725"/>
            <a:chExt cx="2534275" cy="2534250"/>
          </a:xfrm>
        </p:grpSpPr>
        <p:sp>
          <p:nvSpPr>
            <p:cNvPr id="643" name="Google Shape;643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377825" y="2649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9"/>
          <p:cNvGrpSpPr/>
          <p:nvPr/>
        </p:nvGrpSpPr>
        <p:grpSpPr>
          <a:xfrm flipH="1">
            <a:off x="-430935" y="-201412"/>
            <a:ext cx="2162798" cy="1206590"/>
            <a:chOff x="7572340" y="2404875"/>
            <a:chExt cx="2162798" cy="1206590"/>
          </a:xfrm>
        </p:grpSpPr>
        <p:sp>
          <p:nvSpPr>
            <p:cNvPr id="648" name="Google Shape;648;p3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39"/>
          <p:cNvSpPr/>
          <p:nvPr/>
        </p:nvSpPr>
        <p:spPr>
          <a:xfrm>
            <a:off x="8377825" y="324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9"/>
          <p:cNvGrpSpPr/>
          <p:nvPr/>
        </p:nvGrpSpPr>
        <p:grpSpPr>
          <a:xfrm>
            <a:off x="4684457" y="4204839"/>
            <a:ext cx="3026178" cy="3026148"/>
            <a:chOff x="3896445" y="840725"/>
            <a:chExt cx="2534275" cy="2534250"/>
          </a:xfrm>
        </p:grpSpPr>
        <p:sp>
          <p:nvSpPr>
            <p:cNvPr id="654" name="Google Shape;654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39"/>
          <p:cNvSpPr/>
          <p:nvPr/>
        </p:nvSpPr>
        <p:spPr>
          <a:xfrm>
            <a:off x="1457425" y="45670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0"/>
          <p:cNvGrpSpPr/>
          <p:nvPr/>
        </p:nvGrpSpPr>
        <p:grpSpPr>
          <a:xfrm>
            <a:off x="5818957" y="3846164"/>
            <a:ext cx="3026178" cy="3026148"/>
            <a:chOff x="3896445" y="840725"/>
            <a:chExt cx="2534275" cy="2534250"/>
          </a:xfrm>
        </p:grpSpPr>
        <p:sp>
          <p:nvSpPr>
            <p:cNvPr id="660" name="Google Shape;660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0"/>
          <p:cNvSpPr/>
          <p:nvPr/>
        </p:nvSpPr>
        <p:spPr>
          <a:xfrm>
            <a:off x="-788875" y="10728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40"/>
          <p:cNvGrpSpPr/>
          <p:nvPr/>
        </p:nvGrpSpPr>
        <p:grpSpPr>
          <a:xfrm flipH="1">
            <a:off x="-79235" y="3846163"/>
            <a:ext cx="2162798" cy="1206590"/>
            <a:chOff x="7572340" y="2404875"/>
            <a:chExt cx="2162798" cy="1206590"/>
          </a:xfrm>
        </p:grpSpPr>
        <p:sp>
          <p:nvSpPr>
            <p:cNvPr id="665" name="Google Shape;665;p4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0"/>
          <p:cNvSpPr/>
          <p:nvPr/>
        </p:nvSpPr>
        <p:spPr>
          <a:xfrm>
            <a:off x="209575" y="-583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40"/>
          <p:cNvGrpSpPr/>
          <p:nvPr/>
        </p:nvGrpSpPr>
        <p:grpSpPr>
          <a:xfrm>
            <a:off x="7476126" y="-486630"/>
            <a:ext cx="3739830" cy="3739793"/>
            <a:chOff x="3896445" y="840725"/>
            <a:chExt cx="2534275" cy="2534250"/>
          </a:xfrm>
        </p:grpSpPr>
        <p:sp>
          <p:nvSpPr>
            <p:cNvPr id="671" name="Google Shape;671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0"/>
          <p:cNvSpPr/>
          <p:nvPr/>
        </p:nvSpPr>
        <p:spPr>
          <a:xfrm>
            <a:off x="5893375" y="-8213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Quicksand"/>
              <a:buNone/>
              <a:defRPr sz="27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  <a:defRPr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/>
          <p:nvPr/>
        </p:nvSpPr>
        <p:spPr>
          <a:xfrm>
            <a:off x="713225" y="3958000"/>
            <a:ext cx="2326500" cy="121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"/>
          <p:cNvSpPr/>
          <p:nvPr/>
        </p:nvSpPr>
        <p:spPr>
          <a:xfrm>
            <a:off x="2752575" y="3518400"/>
            <a:ext cx="3638700" cy="588600"/>
          </a:xfrm>
          <a:prstGeom prst="roundRect">
            <a:avLst>
              <a:gd name="adj" fmla="val 30772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3"/>
          <p:cNvSpPr txBox="1">
            <a:spLocks noGrp="1"/>
          </p:cNvSpPr>
          <p:nvPr>
            <p:ph type="ctrTitle"/>
          </p:nvPr>
        </p:nvSpPr>
        <p:spPr>
          <a:xfrm>
            <a:off x="1521225" y="1871012"/>
            <a:ext cx="6101700" cy="1565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>
              <a:buSzPts val="990"/>
            </a:pPr>
            <a:r>
              <a:rPr lang="fa-IR">
                <a:solidFill>
                  <a:schemeClr val="accent5">
                    <a:lumMod val="75000"/>
                  </a:schemeClr>
                </a:solidFill>
                <a:latin typeface="Cinema" panose="01000500000000020002" pitchFamily="2" charset="-78"/>
                <a:cs typeface="Cinema" panose="01000500000000020002" pitchFamily="2" charset="-78"/>
              </a:rPr>
              <a:t>نکات آموزش صدور بیمه نامه مسئولیت 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  <a:latin typeface="Cinema" panose="01000500000000020002" pitchFamily="2" charset="-78"/>
                <a:cs typeface="Cinema" panose="01000500000000020002" pitchFamily="2" charset="-78"/>
              </a:rPr>
              <a:t>مدنی دارندگان وسیله نقلیه زمینی</a:t>
            </a:r>
            <a:br>
              <a:rPr lang="fa-IR" dirty="0">
                <a:solidFill>
                  <a:schemeClr val="accent5">
                    <a:lumMod val="75000"/>
                  </a:schemeClr>
                </a:solidFill>
                <a:latin typeface="Cinema" panose="01000500000000020002" pitchFamily="2" charset="-78"/>
                <a:cs typeface="Cinema" panose="01000500000000020002" pitchFamily="2" charset="-78"/>
              </a:rPr>
            </a:br>
            <a:endParaRPr dirty="0">
              <a:solidFill>
                <a:schemeClr val="accent5">
                  <a:lumMod val="75000"/>
                </a:schemeClr>
              </a:solidFill>
              <a:latin typeface="Cinema" panose="01000500000000020002" pitchFamily="2" charset="-78"/>
              <a:cs typeface="Cinema" panose="01000500000000020002" pitchFamily="2" charset="-78"/>
            </a:endParaRPr>
          </a:p>
        </p:txBody>
      </p:sp>
      <p:sp>
        <p:nvSpPr>
          <p:cNvPr id="686" name="Google Shape;686;p43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تهیه کننده : شروین جهانی</a:t>
            </a:r>
            <a:endParaRPr sz="1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687" name="Google Shape;687;p43"/>
          <p:cNvGrpSpPr/>
          <p:nvPr/>
        </p:nvGrpSpPr>
        <p:grpSpPr>
          <a:xfrm rot="-814076">
            <a:off x="7221311" y="3526534"/>
            <a:ext cx="898207" cy="1107209"/>
            <a:chOff x="5146975" y="1577638"/>
            <a:chExt cx="898200" cy="1107200"/>
          </a:xfrm>
        </p:grpSpPr>
        <p:sp>
          <p:nvSpPr>
            <p:cNvPr id="688" name="Google Shape;688;p43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rgbClr val="31849B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43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699" name="Google Shape;699;p4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43"/>
          <p:cNvGrpSpPr/>
          <p:nvPr/>
        </p:nvGrpSpPr>
        <p:grpSpPr>
          <a:xfrm rot="-619398">
            <a:off x="602748" y="422769"/>
            <a:ext cx="1166435" cy="815390"/>
            <a:chOff x="135700" y="1601500"/>
            <a:chExt cx="1166450" cy="815400"/>
          </a:xfrm>
          <a:solidFill>
            <a:srgbClr val="31849B"/>
          </a:solidFill>
        </p:grpSpPr>
        <p:sp>
          <p:nvSpPr>
            <p:cNvPr id="704" name="Google Shape;704;p43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3"/>
          <p:cNvSpPr/>
          <p:nvPr/>
        </p:nvSpPr>
        <p:spPr>
          <a:xfrm>
            <a:off x="7873000" y="121215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3"/>
          <p:cNvGrpSpPr/>
          <p:nvPr/>
        </p:nvGrpSpPr>
        <p:grpSpPr>
          <a:xfrm rot="1057935">
            <a:off x="1165956" y="3546491"/>
            <a:ext cx="714079" cy="1067308"/>
            <a:chOff x="3251800" y="1824470"/>
            <a:chExt cx="714094" cy="1067331"/>
          </a:xfrm>
        </p:grpSpPr>
        <p:sp>
          <p:nvSpPr>
            <p:cNvPr id="712" name="Google Shape;712;p43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C8C002-636F-4FBA-CDD3-B3A30E72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فرم اطلاعات پرداخت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نوع پرداخت</a:t>
            </a: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1B093-10FF-EA76-70F3-FDF1FBFF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16" y="1928486"/>
            <a:ext cx="5209953" cy="17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>
          <a:extLst>
            <a:ext uri="{FF2B5EF4-FFF2-40B4-BE49-F238E27FC236}">
              <a16:creationId xmlns:a16="http://schemas.microsoft.com/office/drawing/2014/main" id="{B12229A6-F946-5179-C207-66844C26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>
            <a:extLst>
              <a:ext uri="{FF2B5EF4-FFF2-40B4-BE49-F238E27FC236}">
                <a16:creationId xmlns:a16="http://schemas.microsoft.com/office/drawing/2014/main" id="{C579A3CD-DAB6-532C-1853-0FFBEC6A6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 بیمه نامه با انتقال پلاک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>
            <a:extLst>
              <a:ext uri="{FF2B5EF4-FFF2-40B4-BE49-F238E27FC236}">
                <a16:creationId xmlns:a16="http://schemas.microsoft.com/office/drawing/2014/main" id="{6C3F2CD0-20BD-C43F-A8AC-85A73C9506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وارد کردن اطلاعات پلاک جدید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مشخصات بیمه گذار جدید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نسبت مالک و بیمه گذار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کلیک روی گزینه جستجو</a:t>
            </a:r>
          </a:p>
        </p:txBody>
      </p:sp>
      <p:sp>
        <p:nvSpPr>
          <p:cNvPr id="1040" name="Google Shape;1040;p54">
            <a:extLst>
              <a:ext uri="{FF2B5EF4-FFF2-40B4-BE49-F238E27FC236}">
                <a16:creationId xmlns:a16="http://schemas.microsoft.com/office/drawing/2014/main" id="{2378297A-5807-A9CC-3689-202C437D6730}"/>
              </a:ext>
            </a:extLst>
          </p:cNvPr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>
            <a:extLst>
              <a:ext uri="{FF2B5EF4-FFF2-40B4-BE49-F238E27FC236}">
                <a16:creationId xmlns:a16="http://schemas.microsoft.com/office/drawing/2014/main" id="{AEB79BD7-3185-B669-F480-BA5B8CEF5947}"/>
              </a:ext>
            </a:extLst>
          </p:cNvPr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>
            <a:extLst>
              <a:ext uri="{FF2B5EF4-FFF2-40B4-BE49-F238E27FC236}">
                <a16:creationId xmlns:a16="http://schemas.microsoft.com/office/drawing/2014/main" id="{103A233E-8972-A880-8B1D-CBDFFBCA60B1}"/>
              </a:ext>
            </a:extLst>
          </p:cNvPr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9E329-0AD3-7189-3114-8007AB39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BDCBF-23B8-C203-2AA5-42216BF4B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53" y="1619075"/>
            <a:ext cx="5169395" cy="27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>
          <a:extLst>
            <a:ext uri="{FF2B5EF4-FFF2-40B4-BE49-F238E27FC236}">
              <a16:creationId xmlns:a16="http://schemas.microsoft.com/office/drawing/2014/main" id="{71686543-C711-EB0A-EC3B-C7FE52AB4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>
            <a:extLst>
              <a:ext uri="{FF2B5EF4-FFF2-40B4-BE49-F238E27FC236}">
                <a16:creationId xmlns:a16="http://schemas.microsoft.com/office/drawing/2014/main" id="{FC89C6E8-7251-21CB-9E66-FFD640848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 بیمه نامه با انتقال پلاک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>
            <a:extLst>
              <a:ext uri="{FF2B5EF4-FFF2-40B4-BE49-F238E27FC236}">
                <a16:creationId xmlns:a16="http://schemas.microsoft.com/office/drawing/2014/main" id="{9DB620EF-7924-9364-DC9B-11F47CA3F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پر کردن اطلاعات پلاک جدید</a:t>
            </a:r>
          </a:p>
        </p:txBody>
      </p:sp>
      <p:sp>
        <p:nvSpPr>
          <p:cNvPr id="1040" name="Google Shape;1040;p54">
            <a:extLst>
              <a:ext uri="{FF2B5EF4-FFF2-40B4-BE49-F238E27FC236}">
                <a16:creationId xmlns:a16="http://schemas.microsoft.com/office/drawing/2014/main" id="{239E3AB4-6ED0-9B2C-F761-B9C369F7039F}"/>
              </a:ext>
            </a:extLst>
          </p:cNvPr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>
            <a:extLst>
              <a:ext uri="{FF2B5EF4-FFF2-40B4-BE49-F238E27FC236}">
                <a16:creationId xmlns:a16="http://schemas.microsoft.com/office/drawing/2014/main" id="{3AFA5BE8-E440-FAEF-B0C3-C031D92D1772}"/>
              </a:ext>
            </a:extLst>
          </p:cNvPr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>
            <a:extLst>
              <a:ext uri="{FF2B5EF4-FFF2-40B4-BE49-F238E27FC236}">
                <a16:creationId xmlns:a16="http://schemas.microsoft.com/office/drawing/2014/main" id="{A4408C8B-CF96-FE1E-6F11-E695A13EC616}"/>
              </a:ext>
            </a:extLst>
          </p:cNvPr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57F6F-6500-3CA6-6F54-42635D56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08316-0AB6-07EB-8A36-24BEF6C6F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3" y="1729563"/>
            <a:ext cx="4193773" cy="32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>
          <a:extLst>
            <a:ext uri="{FF2B5EF4-FFF2-40B4-BE49-F238E27FC236}">
              <a16:creationId xmlns:a16="http://schemas.microsoft.com/office/drawing/2014/main" id="{1AE4655C-C17B-096F-71B9-BE188A869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>
            <a:extLst>
              <a:ext uri="{FF2B5EF4-FFF2-40B4-BE49-F238E27FC236}">
                <a16:creationId xmlns:a16="http://schemas.microsoft.com/office/drawing/2014/main" id="{37E027D5-16DC-C1F1-CCFE-EA7CDA038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 بیمه نامه با انتقال پلاک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>
            <a:extLst>
              <a:ext uri="{FF2B5EF4-FFF2-40B4-BE49-F238E27FC236}">
                <a16:creationId xmlns:a16="http://schemas.microsoft.com/office/drawing/2014/main" id="{B82BBF09-2247-A4E8-09CB-CB837B3C10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علامت زدن تغییر پلاک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تاریخ انتقال مطابق با برگ سبز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درصدهای تخفیف بیمه نامه قبلی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تاریخ شروع و پایان قبلی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پوشش مالی مد نظر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استعلام و ادامه مراحل</a:t>
            </a:r>
          </a:p>
        </p:txBody>
      </p:sp>
      <p:sp>
        <p:nvSpPr>
          <p:cNvPr id="1040" name="Google Shape;1040;p54">
            <a:extLst>
              <a:ext uri="{FF2B5EF4-FFF2-40B4-BE49-F238E27FC236}">
                <a16:creationId xmlns:a16="http://schemas.microsoft.com/office/drawing/2014/main" id="{4BA64E01-C761-E348-6F13-62B52BB22ED3}"/>
              </a:ext>
            </a:extLst>
          </p:cNvPr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>
            <a:extLst>
              <a:ext uri="{FF2B5EF4-FFF2-40B4-BE49-F238E27FC236}">
                <a16:creationId xmlns:a16="http://schemas.microsoft.com/office/drawing/2014/main" id="{C561A617-5BC3-B53F-09BA-DF0795D9EC03}"/>
              </a:ext>
            </a:extLst>
          </p:cNvPr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>
            <a:extLst>
              <a:ext uri="{FF2B5EF4-FFF2-40B4-BE49-F238E27FC236}">
                <a16:creationId xmlns:a16="http://schemas.microsoft.com/office/drawing/2014/main" id="{5829AC7E-C9B3-092F-83DF-836B3CDB40E0}"/>
              </a:ext>
            </a:extLst>
          </p:cNvPr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7F873-C7EB-62B8-CD41-966EDB92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1D12C-6A9A-FDE5-C39C-B31707C9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9" y="1582664"/>
            <a:ext cx="3829454" cy="3266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EA5C6-8442-06DE-60F6-AD92B28E5E4C}"/>
              </a:ext>
            </a:extLst>
          </p:cNvPr>
          <p:cNvSpPr/>
          <p:nvPr/>
        </p:nvSpPr>
        <p:spPr>
          <a:xfrm>
            <a:off x="2091071" y="2793417"/>
            <a:ext cx="1826012" cy="3053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28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>
          <a:extLst>
            <a:ext uri="{FF2B5EF4-FFF2-40B4-BE49-F238E27FC236}">
              <a16:creationId xmlns:a16="http://schemas.microsoft.com/office/drawing/2014/main" id="{7656FDE4-80E4-A38D-563E-64F892BA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>
            <a:extLst>
              <a:ext uri="{FF2B5EF4-FFF2-40B4-BE49-F238E27FC236}">
                <a16:creationId xmlns:a16="http://schemas.microsoft.com/office/drawing/2014/main" id="{293EB58F-F178-851A-B374-311FC28A5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850" y="850356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 بیمه نامه با انتقال پلاک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>
            <a:extLst>
              <a:ext uri="{FF2B5EF4-FFF2-40B4-BE49-F238E27FC236}">
                <a16:creationId xmlns:a16="http://schemas.microsoft.com/office/drawing/2014/main" id="{F631D373-75CB-976B-5082-976428668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علامت زدن تغییر پلاک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تاریخ انتقال مطابق با برگ سبز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درصدهای تخفیف بیمه نامه قبلی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تاریخ شروع و پایان قبلی</a:t>
            </a:r>
          </a:p>
        </p:txBody>
      </p:sp>
      <p:sp>
        <p:nvSpPr>
          <p:cNvPr id="1040" name="Google Shape;1040;p54">
            <a:extLst>
              <a:ext uri="{FF2B5EF4-FFF2-40B4-BE49-F238E27FC236}">
                <a16:creationId xmlns:a16="http://schemas.microsoft.com/office/drawing/2014/main" id="{7E160FB2-8DB1-1FD8-4F79-5F002E6D57AF}"/>
              </a:ext>
            </a:extLst>
          </p:cNvPr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>
            <a:extLst>
              <a:ext uri="{FF2B5EF4-FFF2-40B4-BE49-F238E27FC236}">
                <a16:creationId xmlns:a16="http://schemas.microsoft.com/office/drawing/2014/main" id="{800F51DF-8677-E492-845E-837FD98DCF7A}"/>
              </a:ext>
            </a:extLst>
          </p:cNvPr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>
            <a:extLst>
              <a:ext uri="{FF2B5EF4-FFF2-40B4-BE49-F238E27FC236}">
                <a16:creationId xmlns:a16="http://schemas.microsoft.com/office/drawing/2014/main" id="{EA955CB4-E5BB-7447-26FB-B152CF8A0EFD}"/>
              </a:ext>
            </a:extLst>
          </p:cNvPr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95BE1-1C0B-C523-26C8-E70F3CFF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49010-4D3C-AEED-D26A-A220AFDF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50" y="1848867"/>
            <a:ext cx="3416876" cy="29141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630893-7ECC-6209-1D59-284E64BD24C8}"/>
              </a:ext>
            </a:extLst>
          </p:cNvPr>
          <p:cNvSpPr/>
          <p:nvPr/>
        </p:nvSpPr>
        <p:spPr>
          <a:xfrm>
            <a:off x="2398857" y="3698116"/>
            <a:ext cx="1761905" cy="282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914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>
          <a:extLst>
            <a:ext uri="{FF2B5EF4-FFF2-40B4-BE49-F238E27FC236}">
              <a16:creationId xmlns:a16="http://schemas.microsoft.com/office/drawing/2014/main" id="{A5A9D6A8-6B4F-F140-790E-192B9B163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>
            <a:extLst>
              <a:ext uri="{FF2B5EF4-FFF2-40B4-BE49-F238E27FC236}">
                <a16:creationId xmlns:a16="http://schemas.microsoft.com/office/drawing/2014/main" id="{C359AD63-8DB4-4667-FA34-EF7C9B98A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898" y="877363"/>
            <a:ext cx="7637252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 بیمه نامه با انتقال پلاک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>
            <a:extLst>
              <a:ext uri="{FF2B5EF4-FFF2-40B4-BE49-F238E27FC236}">
                <a16:creationId xmlns:a16="http://schemas.microsoft.com/office/drawing/2014/main" id="{22225B53-5F21-0E01-6CAF-70DE0C1FD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7082" y="152754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بله تخفیف روی پلاک دیگر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اطلاعات صحیح پلاک قبلی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درصد تخفیف ثالث انتقالی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نسبت انتقال دهنده (مدارک لازم در مراحل بعدی بارگزاری گردد)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پوشش مالی درخواستی، استعلام و ادامه فرآیند</a:t>
            </a:r>
          </a:p>
        </p:txBody>
      </p:sp>
      <p:sp>
        <p:nvSpPr>
          <p:cNvPr id="1040" name="Google Shape;1040;p54">
            <a:extLst>
              <a:ext uri="{FF2B5EF4-FFF2-40B4-BE49-F238E27FC236}">
                <a16:creationId xmlns:a16="http://schemas.microsoft.com/office/drawing/2014/main" id="{7B176351-A3CB-6E60-7F0B-D0C0C9A2767A}"/>
              </a:ext>
            </a:extLst>
          </p:cNvPr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>
            <a:extLst>
              <a:ext uri="{FF2B5EF4-FFF2-40B4-BE49-F238E27FC236}">
                <a16:creationId xmlns:a16="http://schemas.microsoft.com/office/drawing/2014/main" id="{B2BAE366-D217-E5E9-C933-CA8DFEE720C5}"/>
              </a:ext>
            </a:extLst>
          </p:cNvPr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>
            <a:extLst>
              <a:ext uri="{FF2B5EF4-FFF2-40B4-BE49-F238E27FC236}">
                <a16:creationId xmlns:a16="http://schemas.microsoft.com/office/drawing/2014/main" id="{7192A96D-BBB4-D2C2-87EE-40E8A3F9D97E}"/>
              </a:ext>
            </a:extLst>
          </p:cNvPr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7ADD7-A716-AD1C-019F-9DD46A94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7099C6-C765-6B27-9B2F-C15D3DF20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7" y="2104144"/>
            <a:ext cx="3777940" cy="1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0BF3C-D69E-43E9-6F06-15403F33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446F56-F506-510B-E659-43A13CBF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0A1ED-D5B6-00A8-EA53-F74DBF75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4" y="426879"/>
            <a:ext cx="7999511" cy="42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446F56-F506-510B-E659-43A13CBF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47" y="309483"/>
            <a:ext cx="8041006" cy="630000"/>
          </a:xfrm>
        </p:spPr>
        <p:txBody>
          <a:bodyPr/>
          <a:lstStyle/>
          <a:p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حق بیمه از دو بخش ثالث و حوادث راننده تشکیل شده است </a:t>
            </a:r>
            <a:br>
              <a:rPr lang="en-US" sz="2800" dirty="0">
                <a:latin typeface="Cinema" panose="020B0604020202020204" charset="-78"/>
                <a:cs typeface="Cinema" panose="020B0604020202020204" charset="-78"/>
              </a:rPr>
            </a:br>
            <a:endParaRPr lang="fa-IR" sz="2800" dirty="0">
              <a:latin typeface="Cinema" panose="020B0604020202020204" charset="-78"/>
              <a:cs typeface="Cinema" panose="020B060402020202020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6D530-F8CA-70A6-979C-69EBF426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68" y="1665767"/>
            <a:ext cx="3924847" cy="316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3F749-BAC2-CBB1-69C6-ECB6143B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8" y="2339638"/>
            <a:ext cx="3499918" cy="14168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61C58B-BD6E-AC8D-DB7E-4FD80A14354C}"/>
              </a:ext>
            </a:extLst>
          </p:cNvPr>
          <p:cNvSpPr/>
          <p:nvPr/>
        </p:nvSpPr>
        <p:spPr>
          <a:xfrm>
            <a:off x="5316279" y="1750828"/>
            <a:ext cx="1205023" cy="24100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1A750D-B8F2-DAEE-966B-ECCD437E0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42" y="3334968"/>
            <a:ext cx="419260" cy="2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77"/>
          <p:cNvSpPr txBox="1">
            <a:spLocks noGrp="1"/>
          </p:cNvSpPr>
          <p:nvPr>
            <p:ph type="title"/>
          </p:nvPr>
        </p:nvSpPr>
        <p:spPr>
          <a:xfrm>
            <a:off x="2035220" y="993328"/>
            <a:ext cx="5073560" cy="3156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Cinema" panose="01000500000000020002" pitchFamily="2" charset="-78"/>
                <a:cs typeface="Cinema" panose="01000500000000020002" pitchFamily="2" charset="-78"/>
              </a:rPr>
              <a:t>با تشکر از همراهی شما عزیزان</a:t>
            </a:r>
            <a:endParaRPr dirty="0">
              <a:latin typeface="Cinema" panose="01000500000000020002" pitchFamily="2" charset="-78"/>
              <a:cs typeface="Cinema" panose="01000500000000020002" pitchFamily="2" charset="-78"/>
            </a:endParaRPr>
          </a:p>
        </p:txBody>
      </p:sp>
      <p:sp>
        <p:nvSpPr>
          <p:cNvPr id="1927" name="Google Shape;1927;p77"/>
          <p:cNvSpPr txBox="1">
            <a:spLocks noGrp="1"/>
          </p:cNvSpPr>
          <p:nvPr>
            <p:ph type="subTitle" idx="4294967295"/>
          </p:nvPr>
        </p:nvSpPr>
        <p:spPr>
          <a:xfrm>
            <a:off x="2425050" y="4303700"/>
            <a:ext cx="4293900" cy="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2"/>
                </a:solidFill>
              </a:rPr>
              <a:t>www.iranppt.com</a:t>
            </a:r>
            <a:endParaRPr sz="1100" dirty="0">
              <a:solidFill>
                <a:schemeClr val="accent2"/>
              </a:solidFill>
            </a:endParaRPr>
          </a:p>
        </p:txBody>
      </p:sp>
      <p:sp>
        <p:nvSpPr>
          <p:cNvPr id="1928" name="Google Shape;1928;p77"/>
          <p:cNvSpPr/>
          <p:nvPr/>
        </p:nvSpPr>
        <p:spPr>
          <a:xfrm rot="1689723">
            <a:off x="976141" y="1329890"/>
            <a:ext cx="531769" cy="531792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77"/>
          <p:cNvSpPr/>
          <p:nvPr/>
        </p:nvSpPr>
        <p:spPr>
          <a:xfrm rot="1689670">
            <a:off x="159785" y="195688"/>
            <a:ext cx="1106878" cy="110681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0" name="Google Shape;1930;p77"/>
          <p:cNvGrpSpPr/>
          <p:nvPr/>
        </p:nvGrpSpPr>
        <p:grpSpPr>
          <a:xfrm rot="1893669">
            <a:off x="6884695" y="1046265"/>
            <a:ext cx="957198" cy="903841"/>
            <a:chOff x="6843802" y="2410602"/>
            <a:chExt cx="606177" cy="572387"/>
          </a:xfrm>
        </p:grpSpPr>
        <p:sp>
          <p:nvSpPr>
            <p:cNvPr id="1931" name="Google Shape;1931;p77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7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77"/>
          <p:cNvGrpSpPr/>
          <p:nvPr/>
        </p:nvGrpSpPr>
        <p:grpSpPr>
          <a:xfrm rot="662415">
            <a:off x="655621" y="4304876"/>
            <a:ext cx="1878838" cy="366780"/>
            <a:chOff x="6822350" y="4172650"/>
            <a:chExt cx="1878824" cy="366778"/>
          </a:xfrm>
        </p:grpSpPr>
        <p:sp>
          <p:nvSpPr>
            <p:cNvPr id="1934" name="Google Shape;1934;p77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rgbClr val="51294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7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7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7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7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7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برنامه کامل جلسه</a:t>
            </a:r>
            <a:endParaRPr sz="36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970675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6"/>
          <p:cNvSpPr/>
          <p:nvPr/>
        </p:nvSpPr>
        <p:spPr>
          <a:xfrm>
            <a:off x="767425" y="3056550"/>
            <a:ext cx="1711200" cy="592800"/>
          </a:xfrm>
          <a:prstGeom prst="roundRect">
            <a:avLst>
              <a:gd name="adj" fmla="val 21761"/>
            </a:avLst>
          </a:prstGeom>
          <a:solidFill>
            <a:srgbClr val="F38E25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4" name="Google Shape;774;p46"/>
          <p:cNvSpPr txBox="1"/>
          <p:nvPr/>
        </p:nvSpPr>
        <p:spPr>
          <a:xfrm>
            <a:off x="742375" y="3201900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400" b="1" dirty="0">
                <a:solidFill>
                  <a:schemeClr val="accent2"/>
                </a:solidFill>
                <a:latin typeface="Cinema" panose="01000500000000020002" pitchFamily="2" charset="-78"/>
                <a:ea typeface="Quicksand"/>
                <a:cs typeface="Cinema" panose="01000500000000020002" pitchFamily="2" charset="-78"/>
                <a:sym typeface="Quicksand"/>
              </a:rPr>
              <a:t>افزایش فروش</a:t>
            </a:r>
          </a:p>
        </p:txBody>
      </p:sp>
      <p:sp>
        <p:nvSpPr>
          <p:cNvPr id="775" name="Google Shape;775;p46"/>
          <p:cNvSpPr txBox="1"/>
          <p:nvPr/>
        </p:nvSpPr>
        <p:spPr>
          <a:xfrm>
            <a:off x="742375" y="3844190"/>
            <a:ext cx="1761300" cy="71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dirty="0">
                <a:latin typeface="Vazir" panose="020B0603030804020204" pitchFamily="34" charset="-78"/>
                <a:cs typeface="Vazir" panose="020B0603030804020204" pitchFamily="34" charset="-78"/>
              </a:rPr>
              <a:t>راهکارهای افزایش فروش</a:t>
            </a:r>
          </a:p>
        </p:txBody>
      </p:sp>
      <p:sp>
        <p:nvSpPr>
          <p:cNvPr id="776" name="Google Shape;776;p46"/>
          <p:cNvSpPr/>
          <p:nvPr/>
        </p:nvSpPr>
        <p:spPr>
          <a:xfrm>
            <a:off x="1116475" y="1522727"/>
            <a:ext cx="1154251" cy="1152285"/>
          </a:xfrm>
          <a:custGeom>
            <a:avLst/>
            <a:gdLst/>
            <a:ahLst/>
            <a:cxnLst/>
            <a:rect l="l" t="t" r="r" b="b"/>
            <a:pathLst>
              <a:path w="18208" h="18177" extrusionOk="0">
                <a:moveTo>
                  <a:pt x="9051" y="5682"/>
                </a:moveTo>
                <a:cubicBezTo>
                  <a:pt x="10857" y="5682"/>
                  <a:pt x="12404" y="7091"/>
                  <a:pt x="12493" y="8936"/>
                </a:cubicBezTo>
                <a:cubicBezTo>
                  <a:pt x="12554" y="10790"/>
                  <a:pt x="11126" y="12371"/>
                  <a:pt x="9241" y="12462"/>
                </a:cubicBezTo>
                <a:cubicBezTo>
                  <a:pt x="9185" y="12465"/>
                  <a:pt x="9129" y="12466"/>
                  <a:pt x="9073" y="12466"/>
                </a:cubicBezTo>
                <a:cubicBezTo>
                  <a:pt x="7292" y="12466"/>
                  <a:pt x="5804" y="11068"/>
                  <a:pt x="5715" y="9240"/>
                </a:cubicBezTo>
                <a:cubicBezTo>
                  <a:pt x="5624" y="7386"/>
                  <a:pt x="7053" y="5775"/>
                  <a:pt x="8937" y="5684"/>
                </a:cubicBezTo>
                <a:cubicBezTo>
                  <a:pt x="8975" y="5683"/>
                  <a:pt x="9013" y="5682"/>
                  <a:pt x="9051" y="5682"/>
                </a:cubicBezTo>
                <a:close/>
                <a:moveTo>
                  <a:pt x="9241" y="0"/>
                </a:moveTo>
                <a:lnTo>
                  <a:pt x="8056" y="30"/>
                </a:lnTo>
                <a:lnTo>
                  <a:pt x="7964" y="2948"/>
                </a:lnTo>
                <a:cubicBezTo>
                  <a:pt x="7417" y="3040"/>
                  <a:pt x="6901" y="3222"/>
                  <a:pt x="6414" y="3435"/>
                </a:cubicBezTo>
                <a:lnTo>
                  <a:pt x="4651" y="1125"/>
                </a:lnTo>
                <a:lnTo>
                  <a:pt x="3648" y="1793"/>
                </a:lnTo>
                <a:lnTo>
                  <a:pt x="5046" y="4347"/>
                </a:lnTo>
                <a:cubicBezTo>
                  <a:pt x="4651" y="4681"/>
                  <a:pt x="4287" y="5076"/>
                  <a:pt x="3983" y="5502"/>
                </a:cubicBezTo>
                <a:lnTo>
                  <a:pt x="1308" y="4377"/>
                </a:lnTo>
                <a:lnTo>
                  <a:pt x="761" y="5410"/>
                </a:lnTo>
                <a:lnTo>
                  <a:pt x="3223" y="6961"/>
                </a:lnTo>
                <a:cubicBezTo>
                  <a:pt x="3040" y="7477"/>
                  <a:pt x="2919" y="7994"/>
                  <a:pt x="2888" y="8541"/>
                </a:cubicBezTo>
                <a:lnTo>
                  <a:pt x="1" y="8936"/>
                </a:lnTo>
                <a:lnTo>
                  <a:pt x="62" y="10122"/>
                </a:lnTo>
                <a:lnTo>
                  <a:pt x="2949" y="10213"/>
                </a:lnTo>
                <a:cubicBezTo>
                  <a:pt x="3071" y="10760"/>
                  <a:pt x="3223" y="11277"/>
                  <a:pt x="3466" y="11763"/>
                </a:cubicBezTo>
                <a:lnTo>
                  <a:pt x="1156" y="13526"/>
                </a:lnTo>
                <a:lnTo>
                  <a:pt x="1794" y="14529"/>
                </a:lnTo>
                <a:lnTo>
                  <a:pt x="4347" y="13161"/>
                </a:lnTo>
                <a:cubicBezTo>
                  <a:pt x="4682" y="13526"/>
                  <a:pt x="5077" y="13891"/>
                  <a:pt x="5502" y="14195"/>
                </a:cubicBezTo>
                <a:lnTo>
                  <a:pt x="4378" y="16870"/>
                </a:lnTo>
                <a:lnTo>
                  <a:pt x="5411" y="17417"/>
                </a:lnTo>
                <a:lnTo>
                  <a:pt x="6961" y="14955"/>
                </a:lnTo>
                <a:cubicBezTo>
                  <a:pt x="7478" y="15137"/>
                  <a:pt x="7995" y="15259"/>
                  <a:pt x="8572" y="15289"/>
                </a:cubicBezTo>
                <a:lnTo>
                  <a:pt x="8937" y="18177"/>
                </a:lnTo>
                <a:lnTo>
                  <a:pt x="10122" y="18116"/>
                </a:lnTo>
                <a:lnTo>
                  <a:pt x="10214" y="15228"/>
                </a:lnTo>
                <a:cubicBezTo>
                  <a:pt x="10761" y="15107"/>
                  <a:pt x="11278" y="14955"/>
                  <a:pt x="11764" y="14712"/>
                </a:cubicBezTo>
                <a:lnTo>
                  <a:pt x="13527" y="17022"/>
                </a:lnTo>
                <a:lnTo>
                  <a:pt x="14530" y="16383"/>
                </a:lnTo>
                <a:lnTo>
                  <a:pt x="13162" y="13830"/>
                </a:lnTo>
                <a:cubicBezTo>
                  <a:pt x="13557" y="13496"/>
                  <a:pt x="13892" y="13101"/>
                  <a:pt x="14196" y="12675"/>
                </a:cubicBezTo>
                <a:lnTo>
                  <a:pt x="16870" y="13800"/>
                </a:lnTo>
                <a:lnTo>
                  <a:pt x="17417" y="12766"/>
                </a:lnTo>
                <a:lnTo>
                  <a:pt x="14955" y="11216"/>
                </a:lnTo>
                <a:cubicBezTo>
                  <a:pt x="15138" y="10699"/>
                  <a:pt x="15259" y="10183"/>
                  <a:pt x="15320" y="9635"/>
                </a:cubicBezTo>
                <a:lnTo>
                  <a:pt x="18208" y="9240"/>
                </a:lnTo>
                <a:lnTo>
                  <a:pt x="18147" y="8055"/>
                </a:lnTo>
                <a:lnTo>
                  <a:pt x="15229" y="7964"/>
                </a:lnTo>
                <a:cubicBezTo>
                  <a:pt x="15138" y="7417"/>
                  <a:pt x="14955" y="6900"/>
                  <a:pt x="14743" y="6414"/>
                </a:cubicBezTo>
                <a:lnTo>
                  <a:pt x="17053" y="4651"/>
                </a:lnTo>
                <a:lnTo>
                  <a:pt x="16384" y="3648"/>
                </a:lnTo>
                <a:lnTo>
                  <a:pt x="13831" y="5015"/>
                </a:lnTo>
                <a:cubicBezTo>
                  <a:pt x="13496" y="4651"/>
                  <a:pt x="13101" y="4286"/>
                  <a:pt x="12676" y="3982"/>
                </a:cubicBezTo>
                <a:lnTo>
                  <a:pt x="13831" y="1307"/>
                </a:lnTo>
                <a:lnTo>
                  <a:pt x="12767" y="760"/>
                </a:lnTo>
                <a:lnTo>
                  <a:pt x="11217" y="3222"/>
                </a:lnTo>
                <a:cubicBezTo>
                  <a:pt x="10730" y="3040"/>
                  <a:pt x="10183" y="2918"/>
                  <a:pt x="9636" y="2888"/>
                </a:cubicBezTo>
                <a:lnTo>
                  <a:pt x="9241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6"/>
          <p:cNvSpPr/>
          <p:nvPr/>
        </p:nvSpPr>
        <p:spPr>
          <a:xfrm>
            <a:off x="2935119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6"/>
          <p:cNvSpPr/>
          <p:nvPr/>
        </p:nvSpPr>
        <p:spPr>
          <a:xfrm>
            <a:off x="2715267" y="3056550"/>
            <a:ext cx="1711200" cy="592800"/>
          </a:xfrm>
          <a:prstGeom prst="roundRect">
            <a:avLst>
              <a:gd name="adj" fmla="val 21761"/>
            </a:avLst>
          </a:prstGeom>
          <a:solidFill>
            <a:srgbClr val="00B0F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9" name="Google Shape;779;p46"/>
          <p:cNvSpPr txBox="1"/>
          <p:nvPr/>
        </p:nvSpPr>
        <p:spPr>
          <a:xfrm>
            <a:off x="2706819" y="3201900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400" b="1" dirty="0">
                <a:solidFill>
                  <a:schemeClr val="accent2"/>
                </a:solidFill>
                <a:latin typeface="Cinema" panose="01000500000000020002" pitchFamily="2" charset="-78"/>
                <a:ea typeface="Quicksand"/>
                <a:cs typeface="Cinema" panose="01000500000000020002" pitchFamily="2" charset="-78"/>
                <a:sym typeface="Quicksand"/>
              </a:rPr>
              <a:t>فرآیند پس از صدور</a:t>
            </a:r>
          </a:p>
        </p:txBody>
      </p:sp>
      <p:sp>
        <p:nvSpPr>
          <p:cNvPr id="780" name="Google Shape;780;p46"/>
          <p:cNvSpPr txBox="1"/>
          <p:nvPr/>
        </p:nvSpPr>
        <p:spPr>
          <a:xfrm>
            <a:off x="2706819" y="3844190"/>
            <a:ext cx="1761300" cy="71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dirty="0">
                <a:latin typeface="Vazir" panose="020B0603030804020204" pitchFamily="34" charset="-78"/>
                <a:cs typeface="Vazir" panose="020B0603030804020204" pitchFamily="34" charset="-78"/>
              </a:rPr>
              <a:t>اقدامات پس از صدور</a:t>
            </a:r>
          </a:p>
        </p:txBody>
      </p:sp>
      <p:grpSp>
        <p:nvGrpSpPr>
          <p:cNvPr id="781" name="Google Shape;781;p46"/>
          <p:cNvGrpSpPr/>
          <p:nvPr/>
        </p:nvGrpSpPr>
        <p:grpSpPr>
          <a:xfrm>
            <a:off x="3195135" y="1565204"/>
            <a:ext cx="714094" cy="1067331"/>
            <a:chOff x="3251800" y="1824470"/>
            <a:chExt cx="714094" cy="1067331"/>
          </a:xfrm>
        </p:grpSpPr>
        <p:sp>
          <p:nvSpPr>
            <p:cNvPr id="782" name="Google Shape;782;p46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6"/>
          <p:cNvSpPr/>
          <p:nvPr/>
        </p:nvSpPr>
        <p:spPr>
          <a:xfrm>
            <a:off x="6868636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6"/>
          <p:cNvSpPr/>
          <p:nvPr/>
        </p:nvSpPr>
        <p:spPr>
          <a:xfrm>
            <a:off x="6665386" y="3056550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3" name="Google Shape;793;p46"/>
          <p:cNvSpPr txBox="1"/>
          <p:nvPr/>
        </p:nvSpPr>
        <p:spPr>
          <a:xfrm>
            <a:off x="6628200" y="3844191"/>
            <a:ext cx="1761300" cy="71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dirty="0">
                <a:latin typeface="Vazir" panose="020B0603030804020204" pitchFamily="34" charset="-78"/>
                <a:cs typeface="Vazir" panose="020B0603030804020204" pitchFamily="34" charset="-78"/>
              </a:rPr>
              <a:t>نحوه صدور و سوالات مربوطه</a:t>
            </a:r>
          </a:p>
        </p:txBody>
      </p:sp>
      <p:sp>
        <p:nvSpPr>
          <p:cNvPr id="794" name="Google Shape;794;p46"/>
          <p:cNvSpPr txBox="1"/>
          <p:nvPr/>
        </p:nvSpPr>
        <p:spPr>
          <a:xfrm>
            <a:off x="6640336" y="3201900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chemeClr val="accent2"/>
                </a:solidFill>
                <a:latin typeface="Cinema" panose="01000500000000020002" pitchFamily="2" charset="-78"/>
                <a:ea typeface="Quicksand"/>
                <a:cs typeface="Cinema" panose="01000500000000020002" pitchFamily="2" charset="-78"/>
                <a:sym typeface="Quicksand"/>
              </a:rPr>
              <a:t>نحوه صدور</a:t>
            </a:r>
            <a:endParaRPr sz="2400" b="1" dirty="0">
              <a:solidFill>
                <a:schemeClr val="accent2"/>
              </a:solidFill>
              <a:latin typeface="Cinema" panose="01000500000000020002" pitchFamily="2" charset="-78"/>
              <a:ea typeface="Quicksand"/>
              <a:cs typeface="Cinema" panose="01000500000000020002" pitchFamily="2" charset="-78"/>
              <a:sym typeface="Quicksand"/>
            </a:endParaRPr>
          </a:p>
        </p:txBody>
      </p:sp>
      <p:grpSp>
        <p:nvGrpSpPr>
          <p:cNvPr id="795" name="Google Shape;795;p46"/>
          <p:cNvGrpSpPr/>
          <p:nvPr/>
        </p:nvGrpSpPr>
        <p:grpSpPr>
          <a:xfrm>
            <a:off x="7004366" y="1629668"/>
            <a:ext cx="1033241" cy="938402"/>
            <a:chOff x="5079450" y="1953399"/>
            <a:chExt cx="1033241" cy="938402"/>
          </a:xfrm>
        </p:grpSpPr>
        <p:sp>
          <p:nvSpPr>
            <p:cNvPr id="796" name="Google Shape;796;p46"/>
            <p:cNvSpPr/>
            <p:nvPr/>
          </p:nvSpPr>
          <p:spPr>
            <a:xfrm>
              <a:off x="5342491" y="1953399"/>
              <a:ext cx="770200" cy="938402"/>
            </a:xfrm>
            <a:custGeom>
              <a:avLst/>
              <a:gdLst/>
              <a:ahLst/>
              <a:cxnLst/>
              <a:rect l="l" t="t" r="r" b="b"/>
              <a:pathLst>
                <a:path w="13618" h="16592" extrusionOk="0">
                  <a:moveTo>
                    <a:pt x="4543" y="1"/>
                  </a:moveTo>
                  <a:cubicBezTo>
                    <a:pt x="4164" y="1"/>
                    <a:pt x="3783" y="107"/>
                    <a:pt x="3435" y="330"/>
                  </a:cubicBezTo>
                  <a:lnTo>
                    <a:pt x="3617" y="2062"/>
                  </a:lnTo>
                  <a:cubicBezTo>
                    <a:pt x="3709" y="2852"/>
                    <a:pt x="3526" y="3673"/>
                    <a:pt x="3070" y="4342"/>
                  </a:cubicBezTo>
                  <a:lnTo>
                    <a:pt x="912" y="7685"/>
                  </a:lnTo>
                  <a:lnTo>
                    <a:pt x="0" y="7685"/>
                  </a:lnTo>
                  <a:lnTo>
                    <a:pt x="0" y="15467"/>
                  </a:lnTo>
                  <a:cubicBezTo>
                    <a:pt x="578" y="16226"/>
                    <a:pt x="1429" y="16591"/>
                    <a:pt x="2523" y="16591"/>
                  </a:cubicBezTo>
                  <a:lnTo>
                    <a:pt x="9514" y="16591"/>
                  </a:lnTo>
                  <a:cubicBezTo>
                    <a:pt x="10760" y="16591"/>
                    <a:pt x="11368" y="14980"/>
                    <a:pt x="10578" y="14160"/>
                  </a:cubicBezTo>
                  <a:lnTo>
                    <a:pt x="10578" y="14160"/>
                  </a:lnTo>
                  <a:cubicBezTo>
                    <a:pt x="10624" y="14162"/>
                    <a:pt x="10669" y="14164"/>
                    <a:pt x="10713" y="14164"/>
                  </a:cubicBezTo>
                  <a:cubicBezTo>
                    <a:pt x="12609" y="14164"/>
                    <a:pt x="12882" y="11683"/>
                    <a:pt x="11558" y="11608"/>
                  </a:cubicBezTo>
                  <a:lnTo>
                    <a:pt x="11558" y="11608"/>
                  </a:lnTo>
                  <a:cubicBezTo>
                    <a:pt x="11573" y="11608"/>
                    <a:pt x="11589" y="11608"/>
                    <a:pt x="11604" y="11608"/>
                  </a:cubicBezTo>
                  <a:cubicBezTo>
                    <a:pt x="13348" y="11608"/>
                    <a:pt x="13469" y="8809"/>
                    <a:pt x="11794" y="8780"/>
                  </a:cubicBezTo>
                  <a:cubicBezTo>
                    <a:pt x="13253" y="8780"/>
                    <a:pt x="13618" y="5922"/>
                    <a:pt x="11794" y="5892"/>
                  </a:cubicBezTo>
                  <a:lnTo>
                    <a:pt x="6596" y="5892"/>
                  </a:lnTo>
                  <a:lnTo>
                    <a:pt x="6900" y="3248"/>
                  </a:lnTo>
                  <a:cubicBezTo>
                    <a:pt x="7064" y="1208"/>
                    <a:pt x="5818" y="1"/>
                    <a:pt x="454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5079450" y="2360555"/>
              <a:ext cx="263105" cy="503701"/>
            </a:xfrm>
            <a:custGeom>
              <a:avLst/>
              <a:gdLst/>
              <a:ahLst/>
              <a:cxnLst/>
              <a:rect l="l" t="t" r="r" b="b"/>
              <a:pathLst>
                <a:path w="4652" h="8906" extrusionOk="0">
                  <a:moveTo>
                    <a:pt x="1" y="0"/>
                  </a:moveTo>
                  <a:lnTo>
                    <a:pt x="1" y="8906"/>
                  </a:lnTo>
                  <a:lnTo>
                    <a:pt x="4651" y="8906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5710330" y="2441318"/>
              <a:ext cx="299189" cy="15553"/>
            </a:xfrm>
            <a:custGeom>
              <a:avLst/>
              <a:gdLst/>
              <a:ahLst/>
              <a:cxnLst/>
              <a:rect l="l" t="t" r="r" b="b"/>
              <a:pathLst>
                <a:path w="529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705183" y="2601206"/>
              <a:ext cx="299189" cy="15497"/>
            </a:xfrm>
            <a:custGeom>
              <a:avLst/>
              <a:gdLst/>
              <a:ahLst/>
              <a:cxnLst/>
              <a:rect l="l" t="t" r="r" b="b"/>
              <a:pathLst>
                <a:path w="5290" h="274" extrusionOk="0">
                  <a:moveTo>
                    <a:pt x="1" y="0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5705183" y="2745596"/>
              <a:ext cx="239012" cy="15553"/>
            </a:xfrm>
            <a:custGeom>
              <a:avLst/>
              <a:gdLst/>
              <a:ahLst/>
              <a:cxnLst/>
              <a:rect l="l" t="t" r="r" b="b"/>
              <a:pathLst>
                <a:path w="4226" h="275" extrusionOk="0">
                  <a:moveTo>
                    <a:pt x="1" y="1"/>
                  </a:moveTo>
                  <a:lnTo>
                    <a:pt x="1" y="274"/>
                  </a:lnTo>
                  <a:lnTo>
                    <a:pt x="4226" y="274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153368" y="2714659"/>
              <a:ext cx="113511" cy="113511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304"/>
                  </a:moveTo>
                  <a:cubicBezTo>
                    <a:pt x="1429" y="304"/>
                    <a:pt x="1733" y="608"/>
                    <a:pt x="1733" y="1004"/>
                  </a:cubicBezTo>
                  <a:cubicBezTo>
                    <a:pt x="1733" y="1399"/>
                    <a:pt x="1399" y="1733"/>
                    <a:pt x="1004" y="1733"/>
                  </a:cubicBezTo>
                  <a:cubicBezTo>
                    <a:pt x="609" y="1733"/>
                    <a:pt x="305" y="1399"/>
                    <a:pt x="305" y="1004"/>
                  </a:cubicBezTo>
                  <a:cubicBezTo>
                    <a:pt x="305" y="608"/>
                    <a:pt x="609" y="304"/>
                    <a:pt x="1004" y="304"/>
                  </a:cubicBezTo>
                  <a:close/>
                  <a:moveTo>
                    <a:pt x="1004" y="0"/>
                  </a:moveTo>
                  <a:cubicBezTo>
                    <a:pt x="457" y="0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6"/>
          <p:cNvSpPr/>
          <p:nvPr/>
        </p:nvSpPr>
        <p:spPr>
          <a:xfrm>
            <a:off x="4904192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6"/>
          <p:cNvSpPr/>
          <p:nvPr/>
        </p:nvSpPr>
        <p:spPr>
          <a:xfrm>
            <a:off x="4671264" y="3056550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46"/>
          <p:cNvSpPr txBox="1"/>
          <p:nvPr/>
        </p:nvSpPr>
        <p:spPr>
          <a:xfrm>
            <a:off x="4675892" y="3201900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400" b="1" dirty="0">
                <a:solidFill>
                  <a:schemeClr val="accent2"/>
                </a:solidFill>
                <a:latin typeface="Cinema" panose="01000500000000020002" pitchFamily="2" charset="-78"/>
                <a:ea typeface="Quicksand"/>
                <a:cs typeface="Cinema" panose="01000500000000020002" pitchFamily="2" charset="-78"/>
                <a:sym typeface="Quicksand"/>
              </a:rPr>
              <a:t>بررسی بازار فروش</a:t>
            </a:r>
          </a:p>
        </p:txBody>
      </p:sp>
      <p:sp>
        <p:nvSpPr>
          <p:cNvPr id="805" name="Google Shape;805;p46"/>
          <p:cNvSpPr txBox="1"/>
          <p:nvPr/>
        </p:nvSpPr>
        <p:spPr>
          <a:xfrm>
            <a:off x="4675892" y="3844190"/>
            <a:ext cx="1761300" cy="71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1200" dirty="0">
                <a:latin typeface="Vazir" panose="020B0603030804020204" pitchFamily="34" charset="-78"/>
                <a:cs typeface="Vazir" panose="020B0603030804020204" pitchFamily="34" charset="-78"/>
              </a:rPr>
              <a:t>عملکرد بازار بیمه</a:t>
            </a:r>
          </a:p>
        </p:txBody>
      </p:sp>
      <p:grpSp>
        <p:nvGrpSpPr>
          <p:cNvPr id="806" name="Google Shape;806;p46"/>
          <p:cNvGrpSpPr/>
          <p:nvPr/>
        </p:nvGrpSpPr>
        <p:grpSpPr>
          <a:xfrm>
            <a:off x="5077767" y="1545269"/>
            <a:ext cx="898200" cy="1107200"/>
            <a:chOff x="5146975" y="1577638"/>
            <a:chExt cx="898200" cy="1107200"/>
          </a:xfrm>
        </p:grpSpPr>
        <p:sp>
          <p:nvSpPr>
            <p:cNvPr id="807" name="Google Shape;807;p46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16" name="Google Shape;816;p46"/>
          <p:cNvCxnSpPr>
            <a:stCxn id="772" idx="3"/>
            <a:endCxn id="777" idx="0"/>
          </p:cNvCxnSpPr>
          <p:nvPr/>
        </p:nvCxnSpPr>
        <p:spPr>
          <a:xfrm rot="10800000" flipH="1">
            <a:off x="2275375" y="1472538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7" name="Google Shape;817;p46"/>
          <p:cNvCxnSpPr>
            <a:stCxn id="777" idx="3"/>
            <a:endCxn id="802" idx="0"/>
          </p:cNvCxnSpPr>
          <p:nvPr/>
        </p:nvCxnSpPr>
        <p:spPr>
          <a:xfrm rot="10800000" flipH="1">
            <a:off x="4239819" y="1452138"/>
            <a:ext cx="1316700" cy="636600"/>
          </a:xfrm>
          <a:prstGeom prst="curvedConnector4">
            <a:avLst>
              <a:gd name="adj1" fmla="val 25229"/>
              <a:gd name="adj2" fmla="val 137404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46"/>
          <p:cNvCxnSpPr>
            <a:stCxn id="802" idx="3"/>
            <a:endCxn id="791" idx="0"/>
          </p:cNvCxnSpPr>
          <p:nvPr/>
        </p:nvCxnSpPr>
        <p:spPr>
          <a:xfrm rot="10800000" flipH="1">
            <a:off x="6208892" y="1452300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9" name="Google Shape;819;p46"/>
          <p:cNvSpPr/>
          <p:nvPr/>
        </p:nvSpPr>
        <p:spPr>
          <a:xfrm>
            <a:off x="-436900" y="3276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6"/>
          <p:cNvSpPr/>
          <p:nvPr/>
        </p:nvSpPr>
        <p:spPr>
          <a:xfrm rot="-6644592">
            <a:off x="1789939" y="458391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49751-DEAE-ED5C-FD2B-0B825EEF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4157724" y="877363"/>
            <a:ext cx="4273426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SzPts val="990"/>
            </a:pPr>
            <a:r>
              <a:rPr lang="fa-IR" sz="2400" dirty="0">
                <a:latin typeface="Cinema" panose="01000500000000020002" charset="-78"/>
                <a:cs typeface="Cinema" panose="01000500000000020002" charset="-78"/>
              </a:rPr>
              <a:t>اصطلاحات پرکاربرد</a:t>
            </a:r>
            <a:endParaRPr sz="2400" dirty="0"/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خسارت بدنی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خسارت مالی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حوادث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شخص ثالث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وسیله نقلیه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صندوق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بیمه مرکزی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راهنمایی و رانندگی</a:t>
            </a:r>
          </a:p>
        </p:txBody>
      </p:sp>
      <p:grpSp>
        <p:nvGrpSpPr>
          <p:cNvPr id="1031" name="Google Shape;1031;p54"/>
          <p:cNvGrpSpPr/>
          <p:nvPr/>
        </p:nvGrpSpPr>
        <p:grpSpPr>
          <a:xfrm>
            <a:off x="-82620" y="2683963"/>
            <a:ext cx="3639241" cy="1531491"/>
            <a:chOff x="5985500" y="3859950"/>
            <a:chExt cx="2845825" cy="1197600"/>
          </a:xfrm>
        </p:grpSpPr>
        <p:sp>
          <p:nvSpPr>
            <p:cNvPr id="1032" name="Google Shape;1032;p54"/>
            <p:cNvSpPr/>
            <p:nvPr/>
          </p:nvSpPr>
          <p:spPr>
            <a:xfrm>
              <a:off x="5985500" y="3864500"/>
              <a:ext cx="2839725" cy="1193050"/>
            </a:xfrm>
            <a:custGeom>
              <a:avLst/>
              <a:gdLst/>
              <a:ahLst/>
              <a:cxnLst/>
              <a:rect l="l" t="t" r="r" b="b"/>
              <a:pathLst>
                <a:path w="113589" h="47722" extrusionOk="0">
                  <a:moveTo>
                    <a:pt x="112525" y="0"/>
                  </a:moveTo>
                  <a:lnTo>
                    <a:pt x="92981" y="19545"/>
                  </a:lnTo>
                  <a:lnTo>
                    <a:pt x="69637" y="19545"/>
                  </a:lnTo>
                  <a:lnTo>
                    <a:pt x="63102" y="26080"/>
                  </a:lnTo>
                  <a:lnTo>
                    <a:pt x="37387" y="26080"/>
                  </a:lnTo>
                  <a:lnTo>
                    <a:pt x="25198" y="38299"/>
                  </a:lnTo>
                  <a:lnTo>
                    <a:pt x="8359" y="38299"/>
                  </a:lnTo>
                  <a:lnTo>
                    <a:pt x="0" y="46658"/>
                  </a:lnTo>
                  <a:lnTo>
                    <a:pt x="1095" y="47721"/>
                  </a:lnTo>
                  <a:lnTo>
                    <a:pt x="8997" y="39819"/>
                  </a:lnTo>
                  <a:lnTo>
                    <a:pt x="25806" y="39819"/>
                  </a:lnTo>
                  <a:lnTo>
                    <a:pt x="38025" y="27600"/>
                  </a:lnTo>
                  <a:lnTo>
                    <a:pt x="63710" y="27600"/>
                  </a:lnTo>
                  <a:lnTo>
                    <a:pt x="70245" y="21065"/>
                  </a:lnTo>
                  <a:lnTo>
                    <a:pt x="93589" y="21065"/>
                  </a:lnTo>
                  <a:lnTo>
                    <a:pt x="113589" y="1064"/>
                  </a:lnTo>
                  <a:lnTo>
                    <a:pt x="11252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8611675" y="3859950"/>
              <a:ext cx="219650" cy="221150"/>
            </a:xfrm>
            <a:custGeom>
              <a:avLst/>
              <a:gdLst/>
              <a:ahLst/>
              <a:cxnLst/>
              <a:rect l="l" t="t" r="r" b="b"/>
              <a:pathLst>
                <a:path w="8786" h="8846" extrusionOk="0">
                  <a:moveTo>
                    <a:pt x="1" y="0"/>
                  </a:moveTo>
                  <a:lnTo>
                    <a:pt x="1" y="1520"/>
                  </a:lnTo>
                  <a:lnTo>
                    <a:pt x="7265" y="1520"/>
                  </a:lnTo>
                  <a:lnTo>
                    <a:pt x="7265" y="8845"/>
                  </a:lnTo>
                  <a:lnTo>
                    <a:pt x="8785" y="8845"/>
                  </a:lnTo>
                  <a:lnTo>
                    <a:pt x="878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6138225" y="478625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3" y="5107"/>
                    <a:pt x="5107" y="3952"/>
                    <a:pt x="5107" y="2553"/>
                  </a:cubicBezTo>
                  <a:cubicBezTo>
                    <a:pt x="5107" y="1125"/>
                    <a:pt x="3983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6553900" y="4786250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55" y="0"/>
                    <a:pt x="0" y="1125"/>
                    <a:pt x="0" y="2553"/>
                  </a:cubicBezTo>
                  <a:cubicBezTo>
                    <a:pt x="0" y="3952"/>
                    <a:pt x="1155" y="5107"/>
                    <a:pt x="2553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6857850" y="4469375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7498450" y="4469375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25" y="0"/>
                    <a:pt x="0" y="1125"/>
                    <a:pt x="0" y="2553"/>
                  </a:cubicBezTo>
                  <a:cubicBezTo>
                    <a:pt x="0" y="3952"/>
                    <a:pt x="1125" y="5107"/>
                    <a:pt x="2553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25"/>
                    <a:pt x="395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7674725" y="430600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26" y="0"/>
                    <a:pt x="1" y="1155"/>
                    <a:pt x="1" y="2553"/>
                  </a:cubicBezTo>
                  <a:cubicBezTo>
                    <a:pt x="1" y="3952"/>
                    <a:pt x="1126" y="5107"/>
                    <a:pt x="2554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55"/>
                    <a:pt x="395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8250725" y="4306000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extrusionOk="0">
                  <a:moveTo>
                    <a:pt x="2584" y="0"/>
                  </a:moveTo>
                  <a:cubicBezTo>
                    <a:pt x="1156" y="0"/>
                    <a:pt x="1" y="1155"/>
                    <a:pt x="1" y="2553"/>
                  </a:cubicBezTo>
                  <a:cubicBezTo>
                    <a:pt x="1" y="3952"/>
                    <a:pt x="1156" y="5107"/>
                    <a:pt x="2584" y="5107"/>
                  </a:cubicBezTo>
                  <a:cubicBezTo>
                    <a:pt x="3983" y="5107"/>
                    <a:pt x="5138" y="3952"/>
                    <a:pt x="5138" y="2553"/>
                  </a:cubicBezTo>
                  <a:cubicBezTo>
                    <a:pt x="5138" y="1155"/>
                    <a:pt x="3983" y="0"/>
                    <a:pt x="258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54"/>
          <p:cNvGrpSpPr/>
          <p:nvPr/>
        </p:nvGrpSpPr>
        <p:grpSpPr>
          <a:xfrm rot="-867405">
            <a:off x="3089654" y="335658"/>
            <a:ext cx="840097" cy="1255792"/>
            <a:chOff x="3251800" y="1824470"/>
            <a:chExt cx="714094" cy="1067331"/>
          </a:xfrm>
        </p:grpSpPr>
        <p:sp>
          <p:nvSpPr>
            <p:cNvPr id="1044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54"/>
          <p:cNvGrpSpPr/>
          <p:nvPr/>
        </p:nvGrpSpPr>
        <p:grpSpPr>
          <a:xfrm rot="582976">
            <a:off x="951185" y="1238976"/>
            <a:ext cx="1011610" cy="1273250"/>
            <a:chOff x="2215163" y="1348750"/>
            <a:chExt cx="854925" cy="1076025"/>
          </a:xfrm>
        </p:grpSpPr>
        <p:sp>
          <p:nvSpPr>
            <p:cNvPr id="1054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4157724" y="877363"/>
            <a:ext cx="4273426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نکات و نحوه </a:t>
            </a:r>
            <a:r>
              <a:rPr lang="fa-IR" sz="2400" dirty="0">
                <a:latin typeface="Cinema" panose="01000500000000020002" charset="-78"/>
                <a:cs typeface="Cinema" panose="01000500000000020002" charset="-78"/>
              </a:rPr>
              <a:t> </a:t>
            </a: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صدور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نوع پلاک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از طریق کد یکتای بیمه مرکزی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تطابق یا عدم تطابق مالک و بیمه گذار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86DA9-1B0F-DCDB-4628-A79A8C10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7" y="1434582"/>
            <a:ext cx="4816672" cy="27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4157724" y="877363"/>
            <a:ext cx="4273426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اطلاعات</a:t>
            </a:r>
            <a:r>
              <a:rPr lang="fa-IR" sz="2400" dirty="0">
                <a:cs typeface="MRT_Poster_10" panose="00000700000000000000" pitchFamily="2" charset="-78"/>
              </a:rPr>
              <a:t> </a:t>
            </a: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خودرو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کاربری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مدت بیمه نامه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نحوه خرید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تعهد مالی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>
                <a:latin typeface="Vazir" panose="020B0603030804020204" pitchFamily="34" charset="-78"/>
                <a:cs typeface="Vazir" panose="020B0603030804020204" pitchFamily="34" charset="-78"/>
              </a:rPr>
              <a:t>استعلام</a:t>
            </a:r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9AC19-DDF0-5C10-1481-30DDF56501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7315" y="678450"/>
            <a:ext cx="4781529" cy="41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712851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فرم تکمیل اطلاعات بیمه گذار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درج صحیح اطلاعات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توجه به شماره همراه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ثبت یا افزودن شخص</a:t>
            </a: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EBCDF-FDC8-FA69-F3DF-CFC682CF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168" y="1507465"/>
            <a:ext cx="5539736" cy="33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فرم تکمیل اطلاعات رانندگان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شماره گواهینامه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شخص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نیاز به تطابق یا خیر در راننده و بیمه گذار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استعلام با اطلاعات مندرج</a:t>
            </a: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61263-A039-1B97-9250-4C3C3567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5416"/>
            <a:ext cx="4572000" cy="19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فرم تکمیل اطلاعات خودرو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انتخاب برند خودرو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تطابق شماره شاسی، موتور و </a:t>
            </a:r>
            <a:r>
              <a:rPr lang="en-US" sz="1600" dirty="0">
                <a:latin typeface="Vazir" panose="020B0603030804020204" pitchFamily="34" charset="-78"/>
                <a:cs typeface="Vazir" panose="020B0603030804020204" pitchFamily="34" charset="-78"/>
              </a:rPr>
              <a:t>VIN</a:t>
            </a:r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69255-D425-3799-C4E2-AD5A4E2A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40" y="1962538"/>
            <a:ext cx="4155902" cy="24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4"/>
          <p:cNvSpPr txBox="1">
            <a:spLocks noGrp="1"/>
          </p:cNvSpPr>
          <p:nvPr>
            <p:ph type="title"/>
          </p:nvPr>
        </p:nvSpPr>
        <p:spPr>
          <a:xfrm>
            <a:off x="712850" y="877363"/>
            <a:ext cx="7718300" cy="63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990"/>
            </a:pPr>
            <a:r>
              <a:rPr lang="fa-IR" sz="4000" dirty="0">
                <a:solidFill>
                  <a:srgbClr val="056275"/>
                </a:solidFill>
                <a:latin typeface="IRDast Nevis" panose="02000503000000020002" pitchFamily="2" charset="-78"/>
                <a:cs typeface="MRT_Poster_10" panose="00000700000000000000" pitchFamily="2" charset="-78"/>
              </a:rPr>
              <a:t>فرم ارسال مدارک</a:t>
            </a:r>
            <a:endParaRPr sz="4000" dirty="0">
              <a:solidFill>
                <a:srgbClr val="056275"/>
              </a:solidFill>
              <a:latin typeface="IRDast Nevis" panose="02000503000000020002" pitchFamily="2" charset="-78"/>
              <a:cs typeface="MRT_Poster_10" panose="00000700000000000000" pitchFamily="2" charset="-78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body" idx="1"/>
          </p:nvPr>
        </p:nvSpPr>
        <p:spPr>
          <a:xfrm>
            <a:off x="3917082" y="1435759"/>
            <a:ext cx="4514068" cy="277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مدارک ضروری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نوع مدارک و فایل آنها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latin typeface="Vazir" panose="020B0603030804020204" pitchFamily="34" charset="-78"/>
                <a:cs typeface="Vazir" panose="020B0603030804020204" pitchFamily="34" charset="-78"/>
              </a:rPr>
              <a:t>مدارک لازم برای ثبت انتقال تخفیف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0" name="Google Shape;1040;p54"/>
          <p:cNvSpPr/>
          <p:nvPr/>
        </p:nvSpPr>
        <p:spPr>
          <a:xfrm rot="-5002245">
            <a:off x="6015505" y="4270940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 rot="-4424769">
            <a:off x="5528096" y="4011763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3828823" y="4068651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DDF7A-D6C0-1751-4200-40178144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3" y="-238451"/>
            <a:ext cx="2253217" cy="1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B87F9-6F77-424D-0FA8-7462C25AC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0" y="1507465"/>
            <a:ext cx="4865922" cy="30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reer Technical Subject for Middle School - 6th Grade: Marketing by Slidesgo">
  <a:themeElements>
    <a:clrScheme name="Simple Light">
      <a:dk1>
        <a:srgbClr val="F1D9CD"/>
      </a:dk1>
      <a:lt1>
        <a:srgbClr val="E86C5E"/>
      </a:lt1>
      <a:dk2>
        <a:srgbClr val="FFFFFF"/>
      </a:dk2>
      <a:lt2>
        <a:srgbClr val="80C5A6"/>
      </a:lt2>
      <a:accent1>
        <a:srgbClr val="F8BC7D"/>
      </a:accent1>
      <a:accent2>
        <a:srgbClr val="512944"/>
      </a:accent2>
      <a:accent3>
        <a:srgbClr val="67B1D0"/>
      </a:accent3>
      <a:accent4>
        <a:srgbClr val="499AB7"/>
      </a:accent4>
      <a:accent5>
        <a:srgbClr val="EF9D7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341</Words>
  <Application>Microsoft Office PowerPoint</Application>
  <PresentationFormat>On-screen Show (16:9)</PresentationFormat>
  <Paragraphs>76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Quicksand</vt:lpstr>
      <vt:lpstr>IRDast Nevis</vt:lpstr>
      <vt:lpstr>Vazir</vt:lpstr>
      <vt:lpstr>Comfortaa</vt:lpstr>
      <vt:lpstr>Cinema</vt:lpstr>
      <vt:lpstr>Wingdings</vt:lpstr>
      <vt:lpstr>MRT_Poster_10</vt:lpstr>
      <vt:lpstr>Droid Sans</vt:lpstr>
      <vt:lpstr>Arial</vt:lpstr>
      <vt:lpstr>Dosis</vt:lpstr>
      <vt:lpstr>Career Technical Subject for Middle School - 6th Grade: Marketing by Slidesgo</vt:lpstr>
      <vt:lpstr>نکات آموزش صدور بیمه نامه مسئولیت مدنی دارندگان وسیله نقلیه زمینی </vt:lpstr>
      <vt:lpstr>برنامه کامل جلسه</vt:lpstr>
      <vt:lpstr>اصطلاحات پرکاربرد</vt:lpstr>
      <vt:lpstr>نکات و نحوه  صدور</vt:lpstr>
      <vt:lpstr>اطلاعات خودرو</vt:lpstr>
      <vt:lpstr>فرم تکمیل اطلاعات بیمه گذار</vt:lpstr>
      <vt:lpstr>فرم تکمیل اطلاعات رانندگان</vt:lpstr>
      <vt:lpstr>فرم تکمیل اطلاعات خودرو</vt:lpstr>
      <vt:lpstr>فرم ارسال مدارک</vt:lpstr>
      <vt:lpstr>فرم اطلاعات پرداخت</vt:lpstr>
      <vt:lpstr>صدور بیمه نامه با انتقال پلاک</vt:lpstr>
      <vt:lpstr>صدور بیمه نامه با انتقال پلاک</vt:lpstr>
      <vt:lpstr>صدور بیمه نامه با انتقال پلاک</vt:lpstr>
      <vt:lpstr>صدور بیمه نامه با انتقال پلاک</vt:lpstr>
      <vt:lpstr>صدور بیمه نامه با انتقال پلاک</vt:lpstr>
      <vt:lpstr>PowerPoint Presentation</vt:lpstr>
      <vt:lpstr>حق بیمه از دو بخش ثالث و حوادث راننده تشکیل شده است  </vt:lpstr>
      <vt:lpstr>با تشکر از همراهی شما عزیزان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بازاریابی و فروش</dc:title>
  <dc:creator>HP</dc:creator>
  <cp:lastModifiedBy>Sehrvin Jahani</cp:lastModifiedBy>
  <cp:revision>11</cp:revision>
  <dcterms:modified xsi:type="dcterms:W3CDTF">2024-10-13T09:10:35Z</dcterms:modified>
</cp:coreProperties>
</file>